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4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slide" Target="slides/slide31.xml" /><Relationship Id="rId38" Type="http://schemas.openxmlformats.org/officeDocument/2006/relationships/slide" Target="slides/slide32.xml" /><Relationship Id="rId39" Type="http://schemas.openxmlformats.org/officeDocument/2006/relationships/slide" Target="slides/slide33.xml" /><Relationship Id="rId40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41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973953-4EF8-4C98-A209-BB3D88AB3D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C4E9C6-FD72-46CA-A933-E3AE27B3EC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36CEFA-EFFD-452D-A622-50F0F523EB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3C822A-0418-4867-803A-217869733F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14ABC4-2705-4D20-8ABF-E2C677734F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DCC728-AF0E-47E2-8589-2D7A133282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DDAD47-58E4-46AB-859D-F7B9CA9E9A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F08926-B5F3-4D00-8844-0CDF5E60003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6D4B359-CD8F-4A38-85EA-BB9570D6150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1F8C97D-FC18-4859-A89E-B2A4D15DE4D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6914ED-9548-46E6-A36E-65E840FF6DF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F064D8-2B8F-4A69-B877-356C997B17C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F1318E2-7FDF-42FE-BB98-FA70670E26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E292C3-54DA-494D-ABDF-9FBD72C71F7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7500E9-91EC-4B7D-AF6A-55B1E501A60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8ACB970-17D8-4C0B-846C-70B0E89084E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A6DA08-9519-4260-9E6E-CD4BFC782AD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5CFA09-2DFE-466D-BEFE-CF36AB89C2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288B0D4-53CA-48E1-9094-67078AC892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9196A1-69B9-44B4-B1D9-0A733F161E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77DD3DD-7532-4058-91F1-43E467F250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816518-A585-45E9-8093-284B7A7117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CAD19A0-D710-47E2-AD5C-F2AEFF92612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A112AA8-235A-4CF4-8098-790529B9F7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B97EFC-C63C-41C5-864A-63A268C357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3E2A30D-877D-4A0B-B69B-7731B90F179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7C3930B-62E1-4048-9FE8-1E59AC981E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59E3A39-A440-431B-B4DC-B8BAD93BD1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FEC033B-F61E-49AB-B444-4FAB2B9C256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35E462A-C624-465C-90C0-71366A0900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7DEB69-C9A7-4C4E-AE73-E9F0981FCC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C2DC0BA-3DF8-4437-9579-341451794D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EF6F536-32AF-4B28-90E6-D25C466AD4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BA50DF-8133-4386-B395-B3CFD4B561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97AFAD-02BA-424E-B194-62649AEEA1F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DC0C953-A7D4-4EC7-9137-312D0CFC60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-41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135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64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99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239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>
            <a:off x="169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>
            <a:off x="27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2052000" y="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>
            <a:off x="345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309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414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450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379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552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>
            <a:off x="484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>
            <a:off x="520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>
            <a:off x="660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>
            <a:off x="590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>
            <a:off x="693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622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63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30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334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010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>
            <a:off x="9414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>
            <a:off x="8712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9738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9036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28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" name=""/>
          <p:cNvGrpSpPr/>
          <p:nvPr/>
        </p:nvGrpSpPr>
        <p:grpSpPr>
          <a:xfrm>
            <a:off x="-360000" y="4895640"/>
            <a:ext cx="10854000" cy="1260360"/>
            <a:chOff x="-360000" y="4895640"/>
            <a:chExt cx="10854000" cy="1260360"/>
          </a:xfrm>
        </p:grpSpPr>
        <p:sp>
          <p:nvSpPr>
            <p:cNvPr id="31" name=""/>
            <p:cNvSpPr/>
            <p:nvPr/>
          </p:nvSpPr>
          <p:spPr>
            <a:xfrm flipH="1">
              <a:off x="943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"/>
            <p:cNvSpPr/>
            <p:nvPr/>
          </p:nvSpPr>
          <p:spPr>
            <a:xfrm flipH="1">
              <a:off x="979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"/>
            <p:cNvSpPr/>
            <p:nvPr/>
          </p:nvSpPr>
          <p:spPr>
            <a:xfrm flipH="1">
              <a:off x="802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"/>
            <p:cNvSpPr/>
            <p:nvPr/>
          </p:nvSpPr>
          <p:spPr>
            <a:xfrm flipH="1">
              <a:off x="873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"/>
            <p:cNvSpPr/>
            <p:nvPr/>
          </p:nvSpPr>
          <p:spPr>
            <a:xfrm flipH="1">
              <a:off x="838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"/>
            <p:cNvSpPr/>
            <p:nvPr/>
          </p:nvSpPr>
          <p:spPr>
            <a:xfrm flipH="1">
              <a:off x="698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"/>
            <p:cNvSpPr/>
            <p:nvPr/>
          </p:nvSpPr>
          <p:spPr>
            <a:xfrm flipH="1">
              <a:off x="768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"/>
            <p:cNvSpPr/>
            <p:nvPr/>
          </p:nvSpPr>
          <p:spPr>
            <a:xfrm flipH="1">
              <a:off x="6624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"/>
            <p:cNvSpPr/>
            <p:nvPr/>
          </p:nvSpPr>
          <p:spPr>
            <a:xfrm flipH="1">
              <a:off x="7326000" y="4895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"/>
            <p:cNvSpPr/>
            <p:nvPr/>
          </p:nvSpPr>
          <p:spPr>
            <a:xfrm flipH="1">
              <a:off x="592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"/>
            <p:cNvSpPr/>
            <p:nvPr/>
          </p:nvSpPr>
          <p:spPr>
            <a:xfrm flipH="1">
              <a:off x="628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"/>
            <p:cNvSpPr/>
            <p:nvPr/>
          </p:nvSpPr>
          <p:spPr>
            <a:xfrm flipH="1">
              <a:off x="523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"/>
            <p:cNvSpPr/>
            <p:nvPr/>
          </p:nvSpPr>
          <p:spPr>
            <a:xfrm flipH="1">
              <a:off x="487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"/>
            <p:cNvSpPr/>
            <p:nvPr/>
          </p:nvSpPr>
          <p:spPr>
            <a:xfrm flipH="1">
              <a:off x="558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"/>
            <p:cNvSpPr/>
            <p:nvPr/>
          </p:nvSpPr>
          <p:spPr>
            <a:xfrm flipH="1">
              <a:off x="385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"/>
            <p:cNvSpPr/>
            <p:nvPr/>
          </p:nvSpPr>
          <p:spPr>
            <a:xfrm flipH="1">
              <a:off x="453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"/>
            <p:cNvSpPr/>
            <p:nvPr/>
          </p:nvSpPr>
          <p:spPr>
            <a:xfrm flipH="1">
              <a:off x="417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"/>
            <p:cNvSpPr/>
            <p:nvPr/>
          </p:nvSpPr>
          <p:spPr>
            <a:xfrm flipH="1">
              <a:off x="277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"/>
            <p:cNvSpPr/>
            <p:nvPr/>
          </p:nvSpPr>
          <p:spPr>
            <a:xfrm flipH="1">
              <a:off x="347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"/>
            <p:cNvSpPr/>
            <p:nvPr/>
          </p:nvSpPr>
          <p:spPr>
            <a:xfrm flipH="1">
              <a:off x="244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"/>
            <p:cNvSpPr/>
            <p:nvPr/>
          </p:nvSpPr>
          <p:spPr>
            <a:xfrm flipH="1">
              <a:off x="315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"/>
            <p:cNvSpPr/>
            <p:nvPr/>
          </p:nvSpPr>
          <p:spPr>
            <a:xfrm flipH="1">
              <a:off x="174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"/>
            <p:cNvSpPr/>
            <p:nvPr/>
          </p:nvSpPr>
          <p:spPr>
            <a:xfrm flipH="1">
              <a:off x="207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"/>
            <p:cNvSpPr/>
            <p:nvPr/>
          </p:nvSpPr>
          <p:spPr>
            <a:xfrm flipH="1">
              <a:off x="909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40000" cy="144000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r>
              <a:rPr b="0" lang="es-AR" spc="-1" strike="noStrike" sz="3300">
                <a:latin typeface="Arial"/>
              </a:rPr>
              <a:t>Pulse para editar el formato del texto de título</a:t>
            </a:r>
            <a:endParaRPr b="0" lang="es-AR" spc="-1" strike="noStrike" sz="3300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9071640" cy="342000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Aft>
                <a:spcPts val="106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2400">
                <a:latin typeface="Arial"/>
              </a:rPr>
              <a:t>Pulse para editar el formato de texto del esquema</a:t>
            </a:r>
            <a:endParaRPr b="0" lang="es-AR" spc="-1" strike="noStrike" sz="2400">
              <a:latin typeface="Arial"/>
            </a:endParaRPr>
          </a:p>
          <a:p>
            <a:pPr indent="-324000" lvl="1" marL="864000">
              <a:spcAft>
                <a:spcPts val="850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2100">
                <a:latin typeface="Arial"/>
              </a:rPr>
              <a:t>Segundo nivel del esquema</a:t>
            </a:r>
            <a:endParaRPr b="0" lang="es-AR" spc="-1" strike="noStrike" sz="2100">
              <a:latin typeface="Arial"/>
            </a:endParaRPr>
          </a:p>
          <a:p>
            <a:pPr indent="-288000" lvl="2" marL="1296000">
              <a:spcAft>
                <a:spcPts val="635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800">
                <a:latin typeface="Arial"/>
              </a:rPr>
              <a:t>Tercer nivel del esquema</a:t>
            </a:r>
            <a:endParaRPr b="0" lang="es-AR" spc="-1" strike="noStrike" sz="1800">
              <a:latin typeface="Arial"/>
            </a:endParaRPr>
          </a:p>
          <a:p>
            <a:pPr indent="-216000" lvl="3" marL="1728000">
              <a:spcAft>
                <a:spcPts val="422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1500">
                <a:latin typeface="Arial"/>
              </a:rPr>
              <a:t>Cuarto nivel del esquema</a:t>
            </a:r>
            <a:endParaRPr b="0" lang="es-AR" spc="-1" strike="noStrike" sz="1500">
              <a:latin typeface="Arial"/>
            </a:endParaRPr>
          </a:p>
          <a:p>
            <a:pPr indent="-216000" lvl="4" marL="2160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Quinto nivel del esquema</a:t>
            </a:r>
            <a:endParaRPr b="0" lang="es-AR" spc="-1" strike="noStrike" sz="1500">
              <a:latin typeface="Arial"/>
            </a:endParaRPr>
          </a:p>
          <a:p>
            <a:pPr indent="-216000" lvl="5" marL="2592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Sexto nivel del esquema</a:t>
            </a:r>
            <a:endParaRPr b="0" lang="es-AR" spc="-1" strike="noStrike" sz="1500">
              <a:latin typeface="Arial"/>
            </a:endParaRPr>
          </a:p>
          <a:p>
            <a:pPr indent="-216000" lvl="6" marL="3024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Séptimo nivel del esquema</a:t>
            </a:r>
            <a:endParaRPr b="0" lang="es-AR" spc="-1" strike="noStrike" sz="1500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41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99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239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169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309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450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379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520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660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590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30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8010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9414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8712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28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descr="" id="78" name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180000" y="5108400"/>
            <a:ext cx="9821160" cy="561600"/>
          </a:xfrm>
          <a:prstGeom prst="rect">
            <a:avLst/>
          </a:prstGeom>
          <a:ln w="18000">
            <a:noFill/>
          </a:ln>
        </p:spPr>
      </p:pic>
      <p:pic>
        <p:nvPicPr>
          <p:cNvPr descr="" id="79" name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-157320" y="187200"/>
            <a:ext cx="1502640" cy="1127520"/>
          </a:xfrm>
          <a:prstGeom prst="rect">
            <a:avLst/>
          </a:prstGeom>
          <a:ln w="18000">
            <a:noFill/>
          </a:ln>
        </p:spPr>
      </p:pic>
      <p:pic>
        <p:nvPicPr>
          <p:cNvPr descr="" id="80" name=""/>
          <p:cNvPicPr/>
          <p:nvPr/>
        </p:nvPicPr>
        <p:blipFill>
          <a:blip r:embed="rId4">
            <a:alphaModFix amt="70000"/>
          </a:blip>
          <a:stretch/>
        </p:blipFill>
        <p:spPr>
          <a:xfrm>
            <a:off x="8640000" y="181440"/>
            <a:ext cx="954000" cy="954000"/>
          </a:xfrm>
          <a:prstGeom prst="rect">
            <a:avLst/>
          </a:prstGeom>
          <a:ln w="1800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r>
              <a:rPr/>
              <a:t>Generación de Segmentos Geográficos para el Censo 2022 en áreas urbanas y suburbanas”</a:t>
            </a:r>
            <a:br/>
            <a:br/>
            <a:r>
              <a:rPr/>
              <a:t>Hernán Alperin, Verónica Heredia, 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7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June,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 Urbanos o parte Urbana de Radios Mixtos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175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2700"/>
            <a:ext cx="279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302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04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factible definido por vecindario de segmentación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esparcidos (lados completos)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Tomar una segmentación inicial y hacer que sea la actual</a:t>
            </a:r>
          </a:p>
          <a:p>
            <a:pPr lvl="0">
              <a:buAutoNum type="arabicPeriod"/>
            </a:pPr>
            <a:r>
              <a:rPr/>
              <a:t>Calcular todas las segmentaciones vecinas a la actual y elejir una de costo mínimo</a:t>
            </a:r>
          </a:p>
          <a:p>
            <a:pPr lvl="0">
              <a:buAutoNum type="arabicPeriod"/>
            </a:pPr>
            <a:r>
              <a:rPr/>
              <a:t>Si su costo es menor que el costo de la segmentación actual, hacer ésta la nueva segmentación actual e iterar</a:t>
            </a:r>
          </a:p>
          <a:p>
            <a:pPr lvl="0">
              <a:buAutoNum type="arabicPeriod"/>
            </a:pPr>
            <a:r>
              <a:rPr/>
              <a:t>Si no, la segmentación actual es un mínimo local, terminar.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densos (manzanas independientes)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Introducción al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¿Que es la segmentación?</a:t>
            </a:r>
          </a:p>
          <a:p>
            <a:pPr lvl="0" indent="0" marL="0">
              <a:buNone/>
            </a:pPr>
            <a:r>
              <a:rPr/>
              <a:t>Son las tareas que permiten subdividir el radio censal en segmentos.</a:t>
            </a:r>
          </a:p>
          <a:p>
            <a:pPr lvl="0" indent="0" marL="0">
              <a:buNone/>
            </a:pPr>
            <a:r>
              <a:rPr/>
              <a:t>Para asegurar que todas las viviendas sean censadas, hay que determinar qué área y qué viviendas le corresponden a cada censista.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combinados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Aplicar el algoritmo para radios esparcidos (lados completos)</a:t>
            </a:r>
          </a:p>
          <a:p>
            <a:pPr lvl="0">
              <a:buAutoNum type="arabicPeriod"/>
            </a:pPr>
            <a:r>
              <a:rPr/>
              <a:t>Para todos los segmentos que superen un valor umbral de viviendas aplicar algoritmo de (listado) manzana independiente</a:t>
            </a:r>
          </a:p>
          <a:p>
            <a:pPr lvl="0">
              <a:buAutoNum type="arabicPeriod"/>
            </a:pPr>
            <a:r>
              <a:rPr/>
              <a:t>Juntar segmentos con cero o pocas viviendas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2700"/>
            <a:ext cx="177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Software utilizado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700"/>
            <a:ext cx="1651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Urbanos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Suburbanos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8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0500"/>
            <a:ext cx="6985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Fracción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Radio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Tareas: Generar mapas, recorridos, planillas.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16 millones de domicilios.</a:t>
            </a:r>
          </a:p>
          <a:p>
            <a:pPr lvl="0"/>
            <a:r>
              <a:rPr/>
              <a:t>De 8 a 12 hs. de trabajo.</a:t>
            </a:r>
          </a:p>
          <a:p>
            <a:pPr lvl="0"/>
            <a:r>
              <a:rPr/>
              <a:t>Carga promedio en zona urbana: entre 30 y 36 viviendas (según la provincia)</a:t>
            </a:r>
          </a:p>
          <a:p>
            <a:pPr lvl="0"/>
            <a:r>
              <a:rPr/>
              <a:t>Carga promedio en asentamientos: 18 viviendas.</a:t>
            </a:r>
          </a:p>
          <a:p>
            <a:pPr lvl="0"/>
            <a:r>
              <a:rPr/>
              <a:t>Carga promedio en zona suburbana: 12 a 15 viviendas.</a:t>
            </a:r>
          </a:p>
          <a:p>
            <a:pPr lvl="0"/>
            <a:r>
              <a:rPr/>
              <a:t>Aprox. 650 mil censistas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9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Optmización de recursos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Descripción del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Armar el recorrido de 650.000 censistas para que visiten todas las viviendas del territorio siguiendo las reglas definidas en el MANUAL del SEGMENTADOR.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Función objetivo con costo que incluye penalidad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Cantidad de viviendas por segmento</a:t>
            </a:r>
          </a:p>
          <a:p>
            <a:pPr lvl="0"/>
            <a:r>
              <a:rPr/>
              <a:t>Cantidad de manzanas por segmento</a:t>
            </a:r>
          </a:p>
          <a:p>
            <a:pPr lvl="0"/>
            <a:r>
              <a:rPr/>
              <a:t>Tipos de ejes que se cruzan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Delimitación del segmento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Todo espacio (con o sin viviendas) debe estar asignado a un segmento.</a:t>
            </a:r>
          </a:p>
          <a:p>
            <a:pPr lvl="0"/>
            <a:r>
              <a:rPr/>
              <a:t>Identificar claramente Inicio y Fin de cada segmento.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Facilitar el recorrido del censista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Evitar</a:t>
            </a:r>
          </a:p>
          <a:p>
            <a:pPr lvl="0"/>
            <a:r>
              <a:rPr/>
              <a:t>Recorrido discontinuo</a:t>
            </a:r>
          </a:p>
          <a:p>
            <a:pPr lvl="0"/>
            <a:r>
              <a:rPr/>
              <a:t>Cruce en diagonal</a:t>
            </a:r>
          </a:p>
          <a:p>
            <a:pPr lvl="0"/>
            <a:r>
              <a:rPr/>
              <a:t>“En lo posible” cruce de avenidas, rutas, vías de ferrocarril o cursos de agua.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Segmentos</a:t>
            </a:r>
          </a:p>
        </p:txBody>
      </p:sp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5500" y="12700"/>
            <a:ext cx="3429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LibreOffice/7.3.4.2$Linux_X86_64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Alperin, Verónica Heredia, Manuel Retamozo</dc:creator>
  <cp:keywords/>
  <dcterms:created xsi:type="dcterms:W3CDTF">2022-06-26T15:39:33Z</dcterms:created>
  <dcterms:modified xsi:type="dcterms:W3CDTF">2022-06-26T15:39:33Z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suburbanas”</vt:lpwstr>
  </property>
</Properties>
</file>